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80" r:id="rId5"/>
    <p:sldId id="266" r:id="rId6"/>
    <p:sldId id="259" r:id="rId7"/>
    <p:sldId id="260" r:id="rId8"/>
    <p:sldId id="267" r:id="rId9"/>
    <p:sldId id="268" r:id="rId10"/>
    <p:sldId id="269" r:id="rId11"/>
    <p:sldId id="270" r:id="rId12"/>
    <p:sldId id="271" r:id="rId13"/>
    <p:sldId id="272" r:id="rId14"/>
    <p:sldId id="273" r:id="rId15"/>
    <p:sldId id="275" r:id="rId16"/>
    <p:sldId id="276" r:id="rId17"/>
    <p:sldId id="277" r:id="rId18"/>
    <p:sldId id="278" r:id="rId19"/>
    <p:sldId id="279" r:id="rId20"/>
    <p:sldId id="261" r:id="rId21"/>
    <p:sldId id="262" r:id="rId22"/>
    <p:sldId id="263" r:id="rId23"/>
    <p:sldId id="264" r:id="rId24"/>
    <p:sldId id="265" r:id="rId25"/>
    <p:sldId id="274"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1" autoAdjust="0"/>
    <p:restoredTop sz="94660"/>
  </p:normalViewPr>
  <p:slideViewPr>
    <p:cSldViewPr snapToGrid="0">
      <p:cViewPr varScale="1">
        <p:scale>
          <a:sx n="83" d="100"/>
          <a:sy n="83" d="100"/>
        </p:scale>
        <p:origin x="435"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11/18/2025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11/18/2025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11/18/2025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kryptera.se/ny-version-av-john-the-ripper/" TargetMode="External"/><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kryptera.se/ny-version-av-john-the-ripper/"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BE69970-AFB5-E398-66AF-820C706CA8E0}"/>
              </a:ext>
            </a:extLst>
          </p:cNvPr>
          <p:cNvSpPr>
            <a:spLocks noGrp="1"/>
          </p:cNvSpPr>
          <p:nvPr>
            <p:ph type="title"/>
          </p:nvPr>
        </p:nvSpPr>
        <p:spPr>
          <a:xfrm>
            <a:off x="617356" y="644105"/>
            <a:ext cx="9404723" cy="5480649"/>
          </a:xfrm>
        </p:spPr>
        <p:txBody>
          <a:bodyPr/>
          <a:lstStyle/>
          <a:p>
            <a:r>
              <a:rPr lang="en-US" sz="2800" b="1" u="sng" dirty="0"/>
              <a:t>Password Security Testing using John the Ripper</a:t>
            </a:r>
            <a:br>
              <a:rPr lang="en-US" dirty="0"/>
            </a:br>
            <a:r>
              <a:rPr lang="en-US" dirty="0"/>
              <a:t> </a:t>
            </a:r>
            <a:r>
              <a:rPr lang="en-IN" sz="2800" b="1" u="sng" dirty="0"/>
              <a:t>Hashed password cracking tool</a:t>
            </a:r>
            <a:br>
              <a:rPr lang="en-IN" sz="2800" b="1" u="sng" dirty="0"/>
            </a:br>
            <a:br>
              <a:rPr lang="en-IN" sz="2800" b="1" u="sng" dirty="0"/>
            </a:br>
            <a:endParaRPr lang="en-IN" sz="2800" b="1" u="sng" dirty="0"/>
          </a:p>
        </p:txBody>
      </p:sp>
      <p:pic>
        <p:nvPicPr>
          <p:cNvPr id="3" name="Picture 2">
            <a:extLst>
              <a:ext uri="{FF2B5EF4-FFF2-40B4-BE49-F238E27FC236}">
                <a16:creationId xmlns:a16="http://schemas.microsoft.com/office/drawing/2014/main" id="{62250B72-F28B-B7A2-F06A-9EF7344230F8}"/>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426691" y="2387097"/>
            <a:ext cx="7314286" cy="3657143"/>
          </a:xfrm>
          <a:prstGeom prst="rect">
            <a:avLst/>
          </a:prstGeom>
        </p:spPr>
      </p:pic>
    </p:spTree>
    <p:extLst>
      <p:ext uri="{BB962C8B-B14F-4D97-AF65-F5344CB8AC3E}">
        <p14:creationId xmlns:p14="http://schemas.microsoft.com/office/powerpoint/2010/main" val="2509187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A262B-3D74-6641-49FB-13B65BA9C4DA}"/>
              </a:ext>
            </a:extLst>
          </p:cNvPr>
          <p:cNvSpPr>
            <a:spLocks noGrp="1"/>
          </p:cNvSpPr>
          <p:nvPr>
            <p:ph type="title"/>
          </p:nvPr>
        </p:nvSpPr>
        <p:spPr/>
        <p:txBody>
          <a:bodyPr/>
          <a:lstStyle/>
          <a:p>
            <a:r>
              <a:rPr lang="en-US" b="1" u="sng" dirty="0"/>
              <a:t>Understanding Hashed Password</a:t>
            </a:r>
            <a:endParaRPr lang="en-IN" b="1" u="sng" dirty="0"/>
          </a:p>
        </p:txBody>
      </p:sp>
      <p:sp>
        <p:nvSpPr>
          <p:cNvPr id="6" name="AutoShape 6" descr="CYS Project Presentation on using johnny and john the ripper ...">
            <a:extLst>
              <a:ext uri="{FF2B5EF4-FFF2-40B4-BE49-F238E27FC236}">
                <a16:creationId xmlns:a16="http://schemas.microsoft.com/office/drawing/2014/main" id="{693536AF-65E0-22EA-8BC6-D7511699A134}"/>
              </a:ext>
            </a:extLst>
          </p:cNvPr>
          <p:cNvSpPr>
            <a:spLocks noGrp="1" noChangeAspect="1" noChangeArrowheads="1"/>
          </p:cNvSpPr>
          <p:nvPr>
            <p:ph idx="1"/>
          </p:nvPr>
        </p:nvSpPr>
        <p:spPr bwMode="auto">
          <a:xfrm>
            <a:off x="1104293" y="2035665"/>
            <a:ext cx="8946541" cy="419548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indent="0">
              <a:buNone/>
            </a:pPr>
            <a:r>
              <a:rPr lang="en-US" dirty="0"/>
              <a:t> </a:t>
            </a:r>
            <a:endParaRPr lang="en-IN" dirty="0"/>
          </a:p>
        </p:txBody>
      </p:sp>
      <p:sp>
        <p:nvSpPr>
          <p:cNvPr id="7" name="AutoShape 8" descr="CYS Project Presentation on using johnny and john the ripper ...">
            <a:extLst>
              <a:ext uri="{FF2B5EF4-FFF2-40B4-BE49-F238E27FC236}">
                <a16:creationId xmlns:a16="http://schemas.microsoft.com/office/drawing/2014/main" id="{979968A2-566F-7DF7-3968-7A59CB82440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a:extLst>
              <a:ext uri="{FF2B5EF4-FFF2-40B4-BE49-F238E27FC236}">
                <a16:creationId xmlns:a16="http://schemas.microsoft.com/office/drawing/2014/main" id="{855402C8-6C25-158A-BC97-F2D14921D038}"/>
              </a:ext>
            </a:extLst>
          </p:cNvPr>
          <p:cNvPicPr>
            <a:picLocks noChangeAspect="1"/>
          </p:cNvPicPr>
          <p:nvPr/>
        </p:nvPicPr>
        <p:blipFill>
          <a:blip r:embed="rId2"/>
          <a:stretch>
            <a:fillRect/>
          </a:stretch>
        </p:blipFill>
        <p:spPr>
          <a:xfrm>
            <a:off x="931653" y="1661940"/>
            <a:ext cx="10023894" cy="4615213"/>
          </a:xfrm>
          <a:prstGeom prst="rect">
            <a:avLst/>
          </a:prstGeom>
        </p:spPr>
      </p:pic>
    </p:spTree>
    <p:extLst>
      <p:ext uri="{BB962C8B-B14F-4D97-AF65-F5344CB8AC3E}">
        <p14:creationId xmlns:p14="http://schemas.microsoft.com/office/powerpoint/2010/main" val="3490515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3FB09-8C27-2F93-9F90-D49C8E48A7EE}"/>
              </a:ext>
            </a:extLst>
          </p:cNvPr>
          <p:cNvSpPr>
            <a:spLocks noGrp="1"/>
          </p:cNvSpPr>
          <p:nvPr>
            <p:ph type="title"/>
          </p:nvPr>
        </p:nvSpPr>
        <p:spPr/>
        <p:txBody>
          <a:bodyPr/>
          <a:lstStyle/>
          <a:p>
            <a:r>
              <a:rPr lang="en-US" b="1" u="sng" dirty="0"/>
              <a:t>Process of Execution</a:t>
            </a:r>
            <a:endParaRPr lang="en-IN" b="1" u="sng" dirty="0"/>
          </a:p>
        </p:txBody>
      </p:sp>
      <p:pic>
        <p:nvPicPr>
          <p:cNvPr id="4" name="Content Placeholder 3">
            <a:extLst>
              <a:ext uri="{FF2B5EF4-FFF2-40B4-BE49-F238E27FC236}">
                <a16:creationId xmlns:a16="http://schemas.microsoft.com/office/drawing/2014/main" id="{E7480C36-8F4D-328C-F075-6374414238D5}"/>
              </a:ext>
            </a:extLst>
          </p:cNvPr>
          <p:cNvPicPr>
            <a:picLocks noGrp="1" noChangeAspect="1"/>
          </p:cNvPicPr>
          <p:nvPr>
            <p:ph idx="1"/>
          </p:nvPr>
        </p:nvPicPr>
        <p:blipFill>
          <a:blip r:embed="rId2"/>
          <a:stretch>
            <a:fillRect/>
          </a:stretch>
        </p:blipFill>
        <p:spPr>
          <a:xfrm>
            <a:off x="961675" y="1609815"/>
            <a:ext cx="8636649" cy="4261898"/>
          </a:xfrm>
          <a:prstGeom prst="rect">
            <a:avLst/>
          </a:prstGeom>
        </p:spPr>
      </p:pic>
    </p:spTree>
    <p:extLst>
      <p:ext uri="{BB962C8B-B14F-4D97-AF65-F5344CB8AC3E}">
        <p14:creationId xmlns:p14="http://schemas.microsoft.com/office/powerpoint/2010/main" val="1319263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89C3-92F4-EDD9-57C7-B3071B6148A0}"/>
              </a:ext>
            </a:extLst>
          </p:cNvPr>
          <p:cNvSpPr>
            <a:spLocks noGrp="1"/>
          </p:cNvSpPr>
          <p:nvPr>
            <p:ph type="title"/>
          </p:nvPr>
        </p:nvSpPr>
        <p:spPr/>
        <p:txBody>
          <a:bodyPr/>
          <a:lstStyle/>
          <a:p>
            <a:r>
              <a:rPr lang="en-US" b="1" u="sng" dirty="0"/>
              <a:t>Generating a Hash</a:t>
            </a:r>
            <a:endParaRPr lang="en-IN" b="1" u="sng" dirty="0"/>
          </a:p>
        </p:txBody>
      </p:sp>
      <p:pic>
        <p:nvPicPr>
          <p:cNvPr id="4" name="Content Placeholder 3">
            <a:extLst>
              <a:ext uri="{FF2B5EF4-FFF2-40B4-BE49-F238E27FC236}">
                <a16:creationId xmlns:a16="http://schemas.microsoft.com/office/drawing/2014/main" id="{66789FB0-DE01-F24E-8DC4-C5C2756FEF3D}"/>
              </a:ext>
            </a:extLst>
          </p:cNvPr>
          <p:cNvPicPr>
            <a:picLocks noGrp="1" noChangeAspect="1"/>
          </p:cNvPicPr>
          <p:nvPr>
            <p:ph idx="1"/>
          </p:nvPr>
        </p:nvPicPr>
        <p:blipFill>
          <a:blip r:embed="rId2"/>
          <a:stretch>
            <a:fillRect/>
          </a:stretch>
        </p:blipFill>
        <p:spPr>
          <a:xfrm>
            <a:off x="998518" y="1853247"/>
            <a:ext cx="8732078" cy="4271507"/>
          </a:xfrm>
          <a:prstGeom prst="rect">
            <a:avLst/>
          </a:prstGeom>
        </p:spPr>
      </p:pic>
    </p:spTree>
    <p:extLst>
      <p:ext uri="{BB962C8B-B14F-4D97-AF65-F5344CB8AC3E}">
        <p14:creationId xmlns:p14="http://schemas.microsoft.com/office/powerpoint/2010/main" val="3714617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DC401-394A-7CC9-1CAE-9687F38E9E8D}"/>
              </a:ext>
            </a:extLst>
          </p:cNvPr>
          <p:cNvSpPr>
            <a:spLocks noGrp="1"/>
          </p:cNvSpPr>
          <p:nvPr>
            <p:ph type="title"/>
          </p:nvPr>
        </p:nvSpPr>
        <p:spPr/>
        <p:txBody>
          <a:bodyPr/>
          <a:lstStyle/>
          <a:p>
            <a:r>
              <a:rPr lang="en-US" b="1" u="sng" dirty="0"/>
              <a:t>Creating a Wordlist</a:t>
            </a:r>
            <a:endParaRPr lang="en-IN" b="1" u="sng" dirty="0"/>
          </a:p>
        </p:txBody>
      </p:sp>
      <p:pic>
        <p:nvPicPr>
          <p:cNvPr id="4" name="Content Placeholder 3">
            <a:extLst>
              <a:ext uri="{FF2B5EF4-FFF2-40B4-BE49-F238E27FC236}">
                <a16:creationId xmlns:a16="http://schemas.microsoft.com/office/drawing/2014/main" id="{D3759716-C3B6-C25E-E93F-0B77DE90FF02}"/>
              </a:ext>
            </a:extLst>
          </p:cNvPr>
          <p:cNvPicPr>
            <a:picLocks noGrp="1" noChangeAspect="1"/>
          </p:cNvPicPr>
          <p:nvPr>
            <p:ph idx="1"/>
          </p:nvPr>
        </p:nvPicPr>
        <p:blipFill>
          <a:blip r:embed="rId2"/>
          <a:stretch>
            <a:fillRect/>
          </a:stretch>
        </p:blipFill>
        <p:spPr>
          <a:xfrm>
            <a:off x="1030687" y="1724833"/>
            <a:ext cx="9159984" cy="4330909"/>
          </a:xfrm>
          <a:prstGeom prst="rect">
            <a:avLst/>
          </a:prstGeom>
        </p:spPr>
      </p:pic>
    </p:spTree>
    <p:extLst>
      <p:ext uri="{BB962C8B-B14F-4D97-AF65-F5344CB8AC3E}">
        <p14:creationId xmlns:p14="http://schemas.microsoft.com/office/powerpoint/2010/main" val="1411968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E4FB2-328C-C070-A4A5-3C7603CBFF86}"/>
              </a:ext>
            </a:extLst>
          </p:cNvPr>
          <p:cNvSpPr>
            <a:spLocks noGrp="1"/>
          </p:cNvSpPr>
          <p:nvPr>
            <p:ph type="title"/>
          </p:nvPr>
        </p:nvSpPr>
        <p:spPr/>
        <p:txBody>
          <a:bodyPr/>
          <a:lstStyle/>
          <a:p>
            <a:r>
              <a:rPr lang="en-US" b="1" u="sng" dirty="0"/>
              <a:t>Cracking Process</a:t>
            </a:r>
            <a:endParaRPr lang="en-IN" b="1" u="sng" dirty="0"/>
          </a:p>
        </p:txBody>
      </p:sp>
      <p:pic>
        <p:nvPicPr>
          <p:cNvPr id="4" name="Content Placeholder 3">
            <a:extLst>
              <a:ext uri="{FF2B5EF4-FFF2-40B4-BE49-F238E27FC236}">
                <a16:creationId xmlns:a16="http://schemas.microsoft.com/office/drawing/2014/main" id="{1202EE44-0621-00BB-E818-A72F37E94D73}"/>
              </a:ext>
            </a:extLst>
          </p:cNvPr>
          <p:cNvPicPr>
            <a:picLocks noGrp="1" noChangeAspect="1"/>
          </p:cNvPicPr>
          <p:nvPr>
            <p:ph idx="1"/>
          </p:nvPr>
        </p:nvPicPr>
        <p:blipFill>
          <a:blip r:embed="rId2"/>
          <a:stretch>
            <a:fillRect/>
          </a:stretch>
        </p:blipFill>
        <p:spPr>
          <a:xfrm>
            <a:off x="884406" y="1616015"/>
            <a:ext cx="8928131" cy="4439728"/>
          </a:xfrm>
          <a:prstGeom prst="rect">
            <a:avLst/>
          </a:prstGeom>
        </p:spPr>
      </p:pic>
    </p:spTree>
    <p:extLst>
      <p:ext uri="{BB962C8B-B14F-4D97-AF65-F5344CB8AC3E}">
        <p14:creationId xmlns:p14="http://schemas.microsoft.com/office/powerpoint/2010/main" val="2680429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B1FFB-225A-0EFD-0AEA-EB9649416158}"/>
              </a:ext>
            </a:extLst>
          </p:cNvPr>
          <p:cNvSpPr>
            <a:spLocks noGrp="1"/>
          </p:cNvSpPr>
          <p:nvPr>
            <p:ph type="title"/>
          </p:nvPr>
        </p:nvSpPr>
        <p:spPr>
          <a:xfrm>
            <a:off x="646111" y="452718"/>
            <a:ext cx="9404723" cy="806739"/>
          </a:xfrm>
        </p:spPr>
        <p:txBody>
          <a:bodyPr/>
          <a:lstStyle/>
          <a:p>
            <a:pPr fontAlgn="base"/>
            <a:r>
              <a:rPr lang="en-US" b="1" u="sng" dirty="0"/>
              <a:t>Execution</a:t>
            </a:r>
            <a:br>
              <a:rPr lang="en-US" b="1" u="sng" dirty="0"/>
            </a:br>
            <a:br>
              <a:rPr lang="en-US" sz="1100" b="1" u="sng" dirty="0"/>
            </a:br>
            <a:r>
              <a:rPr lang="en-US" sz="1800" b="1" dirty="0">
                <a:sym typeface="Wingdings" panose="05000000000000000000" pitchFamily="2" charset="2"/>
              </a:rPr>
              <a:t> </a:t>
            </a:r>
            <a:r>
              <a:rPr lang="en-US" sz="1800" b="1" dirty="0"/>
              <a:t>Open Kali </a:t>
            </a:r>
            <a:r>
              <a:rPr lang="en-US" sz="1800" b="1" dirty="0" err="1"/>
              <a:t>linux</a:t>
            </a:r>
            <a:r>
              <a:rPr lang="en-US" sz="1800" b="1" dirty="0"/>
              <a:t> and run it in the Root user.</a:t>
            </a:r>
            <a:br>
              <a:rPr lang="en-US" sz="1800" b="1" dirty="0"/>
            </a:br>
            <a:r>
              <a:rPr lang="en-US" sz="1800" b="1" dirty="0">
                <a:sym typeface="Wingdings" panose="05000000000000000000" pitchFamily="2" charset="2"/>
              </a:rPr>
              <a:t> </a:t>
            </a:r>
            <a:r>
              <a:rPr lang="en-US" sz="1800" b="1" dirty="0"/>
              <a:t>Use </a:t>
            </a:r>
            <a:r>
              <a:rPr lang="en-US" sz="1800" b="1" u="sng" dirty="0"/>
              <a:t> cat/</a:t>
            </a:r>
            <a:r>
              <a:rPr lang="en-US" sz="1800" b="1" u="sng" dirty="0" err="1"/>
              <a:t>etc</a:t>
            </a:r>
            <a:r>
              <a:rPr lang="en-US" sz="1800" b="1" u="sng" dirty="0"/>
              <a:t>/passwd</a:t>
            </a:r>
            <a:r>
              <a:rPr lang="en-US" sz="1800" b="1" dirty="0"/>
              <a:t> command to display the contents of the all user accounts registered on the system.</a:t>
            </a:r>
            <a:endParaRPr lang="en-IN" sz="1800" b="1" u="sng" dirty="0"/>
          </a:p>
        </p:txBody>
      </p:sp>
      <p:pic>
        <p:nvPicPr>
          <p:cNvPr id="5122" name="Picture 2">
            <a:extLst>
              <a:ext uri="{FF2B5EF4-FFF2-40B4-BE49-F238E27FC236}">
                <a16:creationId xmlns:a16="http://schemas.microsoft.com/office/drawing/2014/main" id="{AD0C92A6-6A47-F092-49EB-1812B21E625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79217" y="2294178"/>
            <a:ext cx="7654753"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234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4AF20-0076-2545-A547-4D19AFAA47AE}"/>
              </a:ext>
            </a:extLst>
          </p:cNvPr>
          <p:cNvSpPr>
            <a:spLocks noGrp="1"/>
          </p:cNvSpPr>
          <p:nvPr>
            <p:ph type="title"/>
          </p:nvPr>
        </p:nvSpPr>
        <p:spPr/>
        <p:txBody>
          <a:bodyPr/>
          <a:lstStyle/>
          <a:p>
            <a:pPr fontAlgn="base"/>
            <a:r>
              <a:rPr lang="en-US" b="1" u="sng" dirty="0"/>
              <a:t>Execution</a:t>
            </a:r>
            <a:br>
              <a:rPr lang="en-US" b="1" u="sng" dirty="0"/>
            </a:br>
            <a:br>
              <a:rPr lang="en-US" sz="1800" b="1" u="sng" dirty="0"/>
            </a:br>
            <a:r>
              <a:rPr lang="en-US" sz="1800" b="1" dirty="0">
                <a:sym typeface="Wingdings" panose="05000000000000000000" pitchFamily="2" charset="2"/>
              </a:rPr>
              <a:t> </a:t>
            </a:r>
            <a:r>
              <a:rPr lang="en-US" sz="1800" b="1" dirty="0"/>
              <a:t>Use  </a:t>
            </a:r>
            <a:r>
              <a:rPr lang="en-US" sz="1800" b="1" u="sng" dirty="0"/>
              <a:t>cat/</a:t>
            </a:r>
            <a:r>
              <a:rPr lang="en-US" sz="1800" b="1" u="sng" dirty="0" err="1"/>
              <a:t>etc</a:t>
            </a:r>
            <a:r>
              <a:rPr lang="en-US" sz="1800" b="1" u="sng" dirty="0"/>
              <a:t>/shadow</a:t>
            </a:r>
            <a:r>
              <a:rPr lang="en-US" sz="1800" b="1" dirty="0"/>
              <a:t> command in Linux to display the contents of the </a:t>
            </a:r>
            <a:br>
              <a:rPr lang="en-US" sz="1800" b="1" dirty="0"/>
            </a:br>
            <a:r>
              <a:rPr lang="en-US" sz="1800" b="1" dirty="0"/>
              <a:t>shadow password file, which stores encrypted user passwords and other sensitive account information.</a:t>
            </a:r>
            <a:br>
              <a:rPr lang="en-US" dirty="0"/>
            </a:br>
            <a:br>
              <a:rPr lang="en-US" dirty="0"/>
            </a:br>
            <a:endParaRPr lang="en-IN" b="1" u="sng" dirty="0"/>
          </a:p>
        </p:txBody>
      </p:sp>
      <p:pic>
        <p:nvPicPr>
          <p:cNvPr id="6146" name="Picture 2">
            <a:extLst>
              <a:ext uri="{FF2B5EF4-FFF2-40B4-BE49-F238E27FC236}">
                <a16:creationId xmlns:a16="http://schemas.microsoft.com/office/drawing/2014/main" id="{F02D5BE4-6753-1C9B-4924-0BCE98028F8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74747" y="2409197"/>
            <a:ext cx="7654753"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3017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7A813-952A-238F-8F8F-1807EC8F96C0}"/>
              </a:ext>
            </a:extLst>
          </p:cNvPr>
          <p:cNvSpPr>
            <a:spLocks noGrp="1"/>
          </p:cNvSpPr>
          <p:nvPr>
            <p:ph type="title"/>
          </p:nvPr>
        </p:nvSpPr>
        <p:spPr>
          <a:xfrm>
            <a:off x="646111" y="452718"/>
            <a:ext cx="9826357" cy="887252"/>
          </a:xfrm>
        </p:spPr>
        <p:txBody>
          <a:bodyPr/>
          <a:lstStyle/>
          <a:p>
            <a:pPr fontAlgn="base"/>
            <a:r>
              <a:rPr lang="en-US" b="1" u="sng" dirty="0"/>
              <a:t>Execution</a:t>
            </a:r>
            <a:br>
              <a:rPr lang="en-US" b="1" u="sng" dirty="0"/>
            </a:br>
            <a:br>
              <a:rPr lang="en-US" sz="1600" b="1" u="sng" dirty="0"/>
            </a:br>
            <a:r>
              <a:rPr lang="en-US" sz="1800" b="1" dirty="0">
                <a:sym typeface="Wingdings" panose="05000000000000000000" pitchFamily="2" charset="2"/>
              </a:rPr>
              <a:t> </a:t>
            </a:r>
            <a:r>
              <a:rPr lang="en-US" sz="1800" b="1" dirty="0"/>
              <a:t>Use </a:t>
            </a:r>
            <a:r>
              <a:rPr lang="en-US" sz="1800" b="1" u="sng" dirty="0" err="1"/>
              <a:t>adduser</a:t>
            </a:r>
            <a:r>
              <a:rPr lang="en-US" sz="1800" b="1" u="sng" dirty="0"/>
              <a:t> test01</a:t>
            </a:r>
            <a:r>
              <a:rPr lang="en-US" sz="1800" b="1" dirty="0"/>
              <a:t> command to Create a user and give a password to it.                 </a:t>
            </a:r>
            <a:br>
              <a:rPr lang="en-US" sz="1800" b="1" dirty="0"/>
            </a:br>
            <a:r>
              <a:rPr lang="en-US" sz="1800" b="1" dirty="0">
                <a:sym typeface="Wingdings" panose="05000000000000000000" pitchFamily="2" charset="2"/>
              </a:rPr>
              <a:t> </a:t>
            </a:r>
            <a:r>
              <a:rPr lang="en-US" sz="1800" b="1" dirty="0"/>
              <a:t>I have created the user with name of </a:t>
            </a:r>
            <a:r>
              <a:rPr lang="en-US" sz="1800" b="1" u="sng" dirty="0"/>
              <a:t>test01</a:t>
            </a:r>
            <a:r>
              <a:rPr lang="en-US" sz="1800" b="1" dirty="0"/>
              <a:t> and its password is </a:t>
            </a:r>
            <a:r>
              <a:rPr lang="en-US" sz="1800" b="1" u="sng" dirty="0"/>
              <a:t>bunny.</a:t>
            </a:r>
            <a:br>
              <a:rPr lang="en-US" sz="1800" b="1" dirty="0"/>
            </a:br>
            <a:r>
              <a:rPr lang="en-US" sz="1800" b="1" dirty="0">
                <a:sym typeface="Wingdings" panose="05000000000000000000" pitchFamily="2" charset="2"/>
              </a:rPr>
              <a:t> </a:t>
            </a:r>
            <a:r>
              <a:rPr lang="en-US" sz="1800" b="1" dirty="0"/>
              <a:t>And now give </a:t>
            </a:r>
            <a:r>
              <a:rPr lang="en-US" sz="1800" b="1" u="sng" dirty="0"/>
              <a:t>cp/</a:t>
            </a:r>
            <a:r>
              <a:rPr lang="en-US" sz="1800" b="1" u="sng" dirty="0" err="1"/>
              <a:t>etc</a:t>
            </a:r>
            <a:r>
              <a:rPr lang="en-US" sz="1800" b="1" u="sng" dirty="0"/>
              <a:t>/shadow ./pass.txt</a:t>
            </a:r>
            <a:r>
              <a:rPr lang="en-US" sz="1800" b="1" dirty="0"/>
              <a:t> command , to copy the contents of shadow   passwords file to a new file named pass.txt in the current directory. </a:t>
            </a:r>
            <a:br>
              <a:rPr lang="en-US" dirty="0"/>
            </a:br>
            <a:endParaRPr lang="en-IN" b="1" u="sng" dirty="0"/>
          </a:p>
        </p:txBody>
      </p:sp>
      <p:pic>
        <p:nvPicPr>
          <p:cNvPr id="7170" name="Picture 2">
            <a:extLst>
              <a:ext uri="{FF2B5EF4-FFF2-40B4-BE49-F238E27FC236}">
                <a16:creationId xmlns:a16="http://schemas.microsoft.com/office/drawing/2014/main" id="{080E7861-1F60-8800-4374-F0A62DC3C34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2989" y="2558721"/>
            <a:ext cx="7654753"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8667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3596-2535-25AB-631C-C7B1FAE81615}"/>
              </a:ext>
            </a:extLst>
          </p:cNvPr>
          <p:cNvSpPr>
            <a:spLocks noGrp="1"/>
          </p:cNvSpPr>
          <p:nvPr>
            <p:ph type="title"/>
          </p:nvPr>
        </p:nvSpPr>
        <p:spPr/>
        <p:txBody>
          <a:bodyPr/>
          <a:lstStyle/>
          <a:p>
            <a:pPr fontAlgn="base"/>
            <a:r>
              <a:rPr lang="en-US" b="1" u="sng" dirty="0"/>
              <a:t>Execution</a:t>
            </a:r>
            <a:br>
              <a:rPr lang="en-US" b="1" u="sng" dirty="0"/>
            </a:br>
            <a:br>
              <a:rPr lang="en-US" sz="1800" b="1" u="sng" dirty="0"/>
            </a:br>
            <a:r>
              <a:rPr lang="en-US" sz="1800" b="1" dirty="0">
                <a:sym typeface="Wingdings" panose="05000000000000000000" pitchFamily="2" charset="2"/>
              </a:rPr>
              <a:t> </a:t>
            </a:r>
            <a:r>
              <a:rPr lang="en-US" sz="1800" b="1" dirty="0"/>
              <a:t>Now give </a:t>
            </a:r>
            <a:r>
              <a:rPr lang="en-US" sz="1800" b="1" u="sng" dirty="0"/>
              <a:t>cat pass.txt</a:t>
            </a:r>
            <a:r>
              <a:rPr lang="en-US" sz="1800" b="1" dirty="0"/>
              <a:t> command to view all the content in that file.</a:t>
            </a:r>
            <a:br>
              <a:rPr lang="en-US" sz="1800" b="1" dirty="0"/>
            </a:br>
            <a:r>
              <a:rPr lang="en-US" sz="1800" b="1" dirty="0">
                <a:sym typeface="Wingdings" panose="05000000000000000000" pitchFamily="2" charset="2"/>
              </a:rPr>
              <a:t> </a:t>
            </a:r>
            <a:r>
              <a:rPr lang="en-US" sz="1800" b="1" dirty="0"/>
              <a:t>Now delete all the content in the pass.txt file except test01 user credentials. by using </a:t>
            </a:r>
            <a:r>
              <a:rPr lang="en-US" sz="1800" b="1" u="sng" dirty="0"/>
              <a:t>nano pass.txt </a:t>
            </a:r>
            <a:r>
              <a:rPr lang="en-US" sz="1800" b="1" dirty="0"/>
              <a:t>command you can edit the file.</a:t>
            </a:r>
            <a:br>
              <a:rPr lang="en-US" dirty="0"/>
            </a:br>
            <a:endParaRPr lang="en-IN" b="1" u="sng" dirty="0"/>
          </a:p>
        </p:txBody>
      </p:sp>
      <p:pic>
        <p:nvPicPr>
          <p:cNvPr id="8194" name="Picture 2">
            <a:extLst>
              <a:ext uri="{FF2B5EF4-FFF2-40B4-BE49-F238E27FC236}">
                <a16:creationId xmlns:a16="http://schemas.microsoft.com/office/drawing/2014/main" id="{9BF52ACF-9461-4238-51C7-5CB41338538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757726" y="2403445"/>
            <a:ext cx="7654753" cy="4195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2577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2E54F-6377-14D5-D4E7-A4AF13917755}"/>
              </a:ext>
            </a:extLst>
          </p:cNvPr>
          <p:cNvSpPr>
            <a:spLocks noGrp="1"/>
          </p:cNvSpPr>
          <p:nvPr>
            <p:ph type="title"/>
          </p:nvPr>
        </p:nvSpPr>
        <p:spPr/>
        <p:txBody>
          <a:bodyPr/>
          <a:lstStyle/>
          <a:p>
            <a:pPr fontAlgn="base"/>
            <a:r>
              <a:rPr lang="en-US" b="1" u="sng" dirty="0"/>
              <a:t>Execution</a:t>
            </a:r>
            <a:br>
              <a:rPr lang="en-US" b="1" u="sng" dirty="0"/>
            </a:br>
            <a:br>
              <a:rPr lang="en-US" sz="1400" b="1" u="sng" dirty="0"/>
            </a:br>
            <a:r>
              <a:rPr lang="en-US" sz="1800" b="1" dirty="0">
                <a:sym typeface="Wingdings" panose="05000000000000000000" pitchFamily="2" charset="2"/>
              </a:rPr>
              <a:t> </a:t>
            </a:r>
            <a:r>
              <a:rPr lang="en-US" sz="1800" b="1" dirty="0"/>
              <a:t>Give</a:t>
            </a:r>
            <a:r>
              <a:rPr lang="en-US" sz="1800" b="1" u="sng" dirty="0"/>
              <a:t> john -format=crypt pass.txt </a:t>
            </a:r>
            <a:r>
              <a:rPr lang="en-US" sz="1800" b="1" dirty="0"/>
              <a:t>command to crack the password of the created user. It cracks the password when the password is in the wordlist file.</a:t>
            </a:r>
            <a:br>
              <a:rPr lang="en-US" sz="1800" b="1" dirty="0"/>
            </a:br>
            <a:r>
              <a:rPr lang="en-US" sz="1800" b="1" dirty="0">
                <a:sym typeface="Wingdings" panose="05000000000000000000" pitchFamily="2" charset="2"/>
              </a:rPr>
              <a:t> </a:t>
            </a:r>
            <a:r>
              <a:rPr lang="en-US" sz="1800" b="1" dirty="0"/>
              <a:t>It cracks the password in seconds, Now the password cracking is completed.</a:t>
            </a:r>
            <a:br>
              <a:rPr lang="en-US" sz="1800" b="1" dirty="0"/>
            </a:br>
            <a:r>
              <a:rPr lang="en-US" sz="1800" b="1" dirty="0">
                <a:sym typeface="Wingdings" panose="05000000000000000000" pitchFamily="2" charset="2"/>
              </a:rPr>
              <a:t> </a:t>
            </a:r>
            <a:r>
              <a:rPr lang="en-US" sz="1800" b="1" dirty="0"/>
              <a:t>For verification Purpose, use </a:t>
            </a:r>
            <a:r>
              <a:rPr lang="en-US" sz="1800" b="1" u="sng" dirty="0"/>
              <a:t>john --show pass.txt</a:t>
            </a:r>
            <a:r>
              <a:rPr lang="en-US" sz="1800" b="1" dirty="0"/>
              <a:t> command , to verify whether the password is cracked or not.</a:t>
            </a:r>
            <a:br>
              <a:rPr lang="en-US" b="1" dirty="0"/>
            </a:br>
            <a:endParaRPr lang="en-IN" b="1" u="sng" dirty="0"/>
          </a:p>
        </p:txBody>
      </p:sp>
      <p:pic>
        <p:nvPicPr>
          <p:cNvPr id="9218" name="Picture 2">
            <a:extLst>
              <a:ext uri="{FF2B5EF4-FFF2-40B4-BE49-F238E27FC236}">
                <a16:creationId xmlns:a16="http://schemas.microsoft.com/office/drawing/2014/main" id="{FA7F427F-54E6-3413-E611-B28123D8E524}"/>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7667"/>
          <a:stretch>
            <a:fillRect/>
          </a:stretch>
        </p:blipFill>
        <p:spPr bwMode="auto">
          <a:xfrm>
            <a:off x="1703504" y="2926784"/>
            <a:ext cx="7654753" cy="3616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931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D53CA8-A19E-B02B-6D12-848F4B29E29E}"/>
              </a:ext>
            </a:extLst>
          </p:cNvPr>
          <p:cNvSpPr>
            <a:spLocks noGrp="1"/>
          </p:cNvSpPr>
          <p:nvPr>
            <p:ph type="title"/>
          </p:nvPr>
        </p:nvSpPr>
        <p:spPr/>
        <p:txBody>
          <a:bodyPr/>
          <a:lstStyle/>
          <a:p>
            <a:r>
              <a:rPr lang="en-IN" b="1" u="sng" dirty="0"/>
              <a:t>Objective</a:t>
            </a:r>
          </a:p>
        </p:txBody>
      </p:sp>
      <p:sp>
        <p:nvSpPr>
          <p:cNvPr id="4" name="Content Placeholder 3">
            <a:extLst>
              <a:ext uri="{FF2B5EF4-FFF2-40B4-BE49-F238E27FC236}">
                <a16:creationId xmlns:a16="http://schemas.microsoft.com/office/drawing/2014/main" id="{54B2CB9E-CC54-E65A-0CF9-525D6A832F51}"/>
              </a:ext>
            </a:extLst>
          </p:cNvPr>
          <p:cNvSpPr>
            <a:spLocks noGrp="1"/>
          </p:cNvSpPr>
          <p:nvPr>
            <p:ph idx="1"/>
          </p:nvPr>
        </p:nvSpPr>
        <p:spPr>
          <a:xfrm>
            <a:off x="1005546" y="1621597"/>
            <a:ext cx="8946541" cy="4195481"/>
          </a:xfrm>
        </p:spPr>
        <p:txBody>
          <a:bodyPr/>
          <a:lstStyle/>
          <a:p>
            <a:r>
              <a:rPr lang="en-US" dirty="0"/>
              <a:t>The purpose of this project is to understand the real-world implications of weak password security by using John the Ripper, an industry-standard open-source password cracking tool. Students will simulate password attacks in a controlled lab environment to: </a:t>
            </a:r>
          </a:p>
          <a:p>
            <a:r>
              <a:rPr lang="en-US" dirty="0"/>
              <a:t>Learn ethical password auditing techniques. </a:t>
            </a:r>
          </a:p>
          <a:p>
            <a:r>
              <a:rPr lang="en-US" dirty="0"/>
              <a:t>Understand how attackers exploit weak credentials.</a:t>
            </a:r>
          </a:p>
          <a:p>
            <a:r>
              <a:rPr lang="en-US" dirty="0"/>
              <a:t>Gain hands-on experience with password hashing and cracking mechanisms. </a:t>
            </a:r>
          </a:p>
          <a:p>
            <a:r>
              <a:rPr lang="en-US" dirty="0"/>
              <a:t>Analyze and recommend stronger password policies.</a:t>
            </a:r>
            <a:endParaRPr lang="en-IN" dirty="0"/>
          </a:p>
        </p:txBody>
      </p:sp>
    </p:spTree>
    <p:extLst>
      <p:ext uri="{BB962C8B-B14F-4D97-AF65-F5344CB8AC3E}">
        <p14:creationId xmlns:p14="http://schemas.microsoft.com/office/powerpoint/2010/main" val="2985876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134A6-CDF4-B855-6E63-C38D13E26B2A}"/>
              </a:ext>
            </a:extLst>
          </p:cNvPr>
          <p:cNvSpPr>
            <a:spLocks noGrp="1"/>
          </p:cNvSpPr>
          <p:nvPr>
            <p:ph type="title"/>
          </p:nvPr>
        </p:nvSpPr>
        <p:spPr/>
        <p:txBody>
          <a:bodyPr/>
          <a:lstStyle/>
          <a:p>
            <a:r>
              <a:rPr lang="en-IN" b="1" u="sng" dirty="0"/>
              <a:t>Benefits of the Project</a:t>
            </a:r>
          </a:p>
        </p:txBody>
      </p:sp>
      <p:sp>
        <p:nvSpPr>
          <p:cNvPr id="3" name="Content Placeholder 2">
            <a:extLst>
              <a:ext uri="{FF2B5EF4-FFF2-40B4-BE49-F238E27FC236}">
                <a16:creationId xmlns:a16="http://schemas.microsoft.com/office/drawing/2014/main" id="{8C52B1F2-3640-E02B-2262-063989857E71}"/>
              </a:ext>
            </a:extLst>
          </p:cNvPr>
          <p:cNvSpPr>
            <a:spLocks noGrp="1"/>
          </p:cNvSpPr>
          <p:nvPr>
            <p:ph idx="1"/>
          </p:nvPr>
        </p:nvSpPr>
        <p:spPr>
          <a:xfrm>
            <a:off x="1040051" y="1667605"/>
            <a:ext cx="8946541" cy="4195481"/>
          </a:xfrm>
        </p:spPr>
        <p:txBody>
          <a:bodyPr/>
          <a:lstStyle/>
          <a:p>
            <a:r>
              <a:rPr lang="en-US" dirty="0"/>
              <a:t>Practical Understanding: Direct exposure to ethical hacking tools.</a:t>
            </a:r>
          </a:p>
          <a:p>
            <a:r>
              <a:rPr lang="en-US" dirty="0"/>
              <a:t>Security Awareness: Learn how passwords are broken and how to prevent it.</a:t>
            </a:r>
          </a:p>
          <a:p>
            <a:r>
              <a:rPr lang="en-US" dirty="0"/>
              <a:t>Industry Skills: Gain experience using tools employed in penetration testing.</a:t>
            </a:r>
          </a:p>
          <a:p>
            <a:r>
              <a:rPr lang="en-US" dirty="0"/>
              <a:t>Career Prep: Useful for roles like Ethical Hacker, SOC Analyst, Pen   Tester.</a:t>
            </a:r>
            <a:endParaRPr lang="en-IN" dirty="0"/>
          </a:p>
        </p:txBody>
      </p:sp>
    </p:spTree>
    <p:extLst>
      <p:ext uri="{BB962C8B-B14F-4D97-AF65-F5344CB8AC3E}">
        <p14:creationId xmlns:p14="http://schemas.microsoft.com/office/powerpoint/2010/main" val="39416927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4C0E3-E670-7A6F-2E8E-C5568724ED3E}"/>
              </a:ext>
            </a:extLst>
          </p:cNvPr>
          <p:cNvSpPr>
            <a:spLocks noGrp="1"/>
          </p:cNvSpPr>
          <p:nvPr>
            <p:ph type="title"/>
          </p:nvPr>
        </p:nvSpPr>
        <p:spPr>
          <a:xfrm>
            <a:off x="645130" y="550484"/>
            <a:ext cx="9404723" cy="1400530"/>
          </a:xfrm>
        </p:spPr>
        <p:txBody>
          <a:bodyPr/>
          <a:lstStyle/>
          <a:p>
            <a:r>
              <a:rPr lang="en-IN" b="1" u="sng" dirty="0"/>
              <a:t>Deliverables</a:t>
            </a:r>
          </a:p>
        </p:txBody>
      </p:sp>
      <p:sp>
        <p:nvSpPr>
          <p:cNvPr id="3" name="Content Placeholder 2">
            <a:extLst>
              <a:ext uri="{FF2B5EF4-FFF2-40B4-BE49-F238E27FC236}">
                <a16:creationId xmlns:a16="http://schemas.microsoft.com/office/drawing/2014/main" id="{0DD7F409-4F45-15A9-71BB-08D07F2A0B33}"/>
              </a:ext>
            </a:extLst>
          </p:cNvPr>
          <p:cNvSpPr>
            <a:spLocks noGrp="1"/>
          </p:cNvSpPr>
          <p:nvPr>
            <p:ph idx="1"/>
          </p:nvPr>
        </p:nvSpPr>
        <p:spPr>
          <a:xfrm>
            <a:off x="936535" y="1679107"/>
            <a:ext cx="8946541" cy="4195481"/>
          </a:xfrm>
        </p:spPr>
        <p:txBody>
          <a:bodyPr/>
          <a:lstStyle/>
          <a:p>
            <a:r>
              <a:rPr lang="en-US" dirty="0"/>
              <a:t>Password hash cracking demonstration using John the Ripper. </a:t>
            </a:r>
          </a:p>
          <a:p>
            <a:r>
              <a:rPr lang="en-US" dirty="0"/>
              <a:t>Documentation of tools used, commands executed, and outcomes.</a:t>
            </a:r>
          </a:p>
          <a:p>
            <a:r>
              <a:rPr lang="en-US" dirty="0"/>
              <a:t>Password policy analysis and recommendations. </a:t>
            </a:r>
          </a:p>
          <a:p>
            <a:r>
              <a:rPr lang="en-US" dirty="0"/>
              <a:t>Final project report and presentation.</a:t>
            </a:r>
            <a:endParaRPr lang="en-IN" dirty="0"/>
          </a:p>
        </p:txBody>
      </p:sp>
    </p:spTree>
    <p:extLst>
      <p:ext uri="{BB962C8B-B14F-4D97-AF65-F5344CB8AC3E}">
        <p14:creationId xmlns:p14="http://schemas.microsoft.com/office/powerpoint/2010/main" val="3291220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D86A5-6527-2740-0A3C-DA54A878412D}"/>
              </a:ext>
            </a:extLst>
          </p:cNvPr>
          <p:cNvSpPr>
            <a:spLocks noGrp="1"/>
          </p:cNvSpPr>
          <p:nvPr>
            <p:ph type="title"/>
          </p:nvPr>
        </p:nvSpPr>
        <p:spPr/>
        <p:txBody>
          <a:bodyPr/>
          <a:lstStyle/>
          <a:p>
            <a:r>
              <a:rPr lang="en-IN" b="1" u="sng" dirty="0"/>
              <a:t>Risks and Mitigation</a:t>
            </a:r>
          </a:p>
        </p:txBody>
      </p:sp>
      <p:sp>
        <p:nvSpPr>
          <p:cNvPr id="3" name="Content Placeholder 2">
            <a:extLst>
              <a:ext uri="{FF2B5EF4-FFF2-40B4-BE49-F238E27FC236}">
                <a16:creationId xmlns:a16="http://schemas.microsoft.com/office/drawing/2014/main" id="{8BC05BBA-CA63-8A3B-91B0-40862A4E7903}"/>
              </a:ext>
            </a:extLst>
          </p:cNvPr>
          <p:cNvSpPr>
            <a:spLocks noGrp="1"/>
          </p:cNvSpPr>
          <p:nvPr>
            <p:ph idx="1"/>
          </p:nvPr>
        </p:nvSpPr>
        <p:spPr>
          <a:xfrm>
            <a:off x="1058285" y="1674969"/>
            <a:ext cx="8946541" cy="4195481"/>
          </a:xfrm>
        </p:spPr>
        <p:txBody>
          <a:bodyPr/>
          <a:lstStyle/>
          <a:p>
            <a:r>
              <a:rPr lang="en-US" b="1" dirty="0"/>
              <a:t>Risk:</a:t>
            </a:r>
            <a:r>
              <a:rPr lang="en-US" dirty="0"/>
              <a:t> Misuse of tool outside lab. </a:t>
            </a:r>
          </a:p>
          <a:p>
            <a:pPr>
              <a:lnSpc>
                <a:spcPct val="150000"/>
              </a:lnSpc>
            </a:pPr>
            <a:r>
              <a:rPr lang="en-US" b="1" dirty="0"/>
              <a:t>Mitigation: </a:t>
            </a:r>
            <a:r>
              <a:rPr lang="en-US" dirty="0"/>
              <a:t>Supervised access, code of conduct. </a:t>
            </a:r>
          </a:p>
          <a:p>
            <a:pPr>
              <a:lnSpc>
                <a:spcPct val="150000"/>
              </a:lnSpc>
            </a:pPr>
            <a:r>
              <a:rPr lang="en-US" b="1" dirty="0"/>
              <a:t>Risk:</a:t>
            </a:r>
            <a:r>
              <a:rPr lang="en-US" dirty="0"/>
              <a:t> Incomplete understanding of hash algorithms.</a:t>
            </a:r>
          </a:p>
          <a:p>
            <a:pPr>
              <a:lnSpc>
                <a:spcPct val="150000"/>
              </a:lnSpc>
            </a:pPr>
            <a:r>
              <a:rPr lang="en-US" b="1" dirty="0"/>
              <a:t>Mitigation: </a:t>
            </a:r>
            <a:r>
              <a:rPr lang="en-US" dirty="0"/>
              <a:t>Include lecture/module on cryptographic hashing. </a:t>
            </a:r>
          </a:p>
          <a:p>
            <a:pPr>
              <a:lnSpc>
                <a:spcPct val="150000"/>
              </a:lnSpc>
            </a:pPr>
            <a:r>
              <a:rPr lang="en-US" b="1" dirty="0"/>
              <a:t>Risk:</a:t>
            </a:r>
            <a:r>
              <a:rPr lang="en-US" dirty="0"/>
              <a:t> Tool compatibility issues.</a:t>
            </a:r>
          </a:p>
          <a:p>
            <a:r>
              <a:rPr lang="en-US" b="1" dirty="0"/>
              <a:t>Mitigation:</a:t>
            </a:r>
            <a:r>
              <a:rPr lang="en-US" dirty="0"/>
              <a:t> Pre-configured virtual labs or Docker containers.</a:t>
            </a:r>
            <a:endParaRPr lang="en-IN" dirty="0"/>
          </a:p>
        </p:txBody>
      </p:sp>
    </p:spTree>
    <p:extLst>
      <p:ext uri="{BB962C8B-B14F-4D97-AF65-F5344CB8AC3E}">
        <p14:creationId xmlns:p14="http://schemas.microsoft.com/office/powerpoint/2010/main" val="42343177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C9FBA-B51F-1F25-2476-4414EEB6BC21}"/>
              </a:ext>
            </a:extLst>
          </p:cNvPr>
          <p:cNvSpPr>
            <a:spLocks noGrp="1"/>
          </p:cNvSpPr>
          <p:nvPr>
            <p:ph type="title"/>
          </p:nvPr>
        </p:nvSpPr>
        <p:spPr/>
        <p:txBody>
          <a:bodyPr/>
          <a:lstStyle/>
          <a:p>
            <a:r>
              <a:rPr lang="en-IN" b="1" u="sng" dirty="0"/>
              <a:t>Budget/Resources Required</a:t>
            </a:r>
          </a:p>
        </p:txBody>
      </p:sp>
      <p:sp>
        <p:nvSpPr>
          <p:cNvPr id="3" name="Content Placeholder 2">
            <a:extLst>
              <a:ext uri="{FF2B5EF4-FFF2-40B4-BE49-F238E27FC236}">
                <a16:creationId xmlns:a16="http://schemas.microsoft.com/office/drawing/2014/main" id="{3522ADD2-18AD-5D10-1EEF-04F516FD376B}"/>
              </a:ext>
            </a:extLst>
          </p:cNvPr>
          <p:cNvSpPr>
            <a:spLocks noGrp="1"/>
          </p:cNvSpPr>
          <p:nvPr>
            <p:ph idx="1"/>
          </p:nvPr>
        </p:nvSpPr>
        <p:spPr>
          <a:xfrm>
            <a:off x="1045803" y="1730866"/>
            <a:ext cx="8946541" cy="4195481"/>
          </a:xfrm>
        </p:spPr>
        <p:txBody>
          <a:bodyPr/>
          <a:lstStyle/>
          <a:p>
            <a:r>
              <a:rPr lang="en-US" dirty="0"/>
              <a:t>No financial budget required (tools are open-source) </a:t>
            </a:r>
          </a:p>
          <a:p>
            <a:r>
              <a:rPr lang="en-US" dirty="0"/>
              <a:t>Systems with minimum 8GB RAM </a:t>
            </a:r>
          </a:p>
          <a:p>
            <a:r>
              <a:rPr lang="en-US" dirty="0"/>
              <a:t>Internet access for downloading tools and wordlists </a:t>
            </a:r>
          </a:p>
          <a:p>
            <a:r>
              <a:rPr lang="en-US" dirty="0"/>
              <a:t>Virtual lab access (Kali Linux or similar environment)</a:t>
            </a:r>
            <a:endParaRPr lang="en-IN" dirty="0"/>
          </a:p>
        </p:txBody>
      </p:sp>
    </p:spTree>
    <p:extLst>
      <p:ext uri="{BB962C8B-B14F-4D97-AF65-F5344CB8AC3E}">
        <p14:creationId xmlns:p14="http://schemas.microsoft.com/office/powerpoint/2010/main" val="401976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6C2EF-A4FD-1F67-8C0A-C399D8A32C7D}"/>
              </a:ext>
            </a:extLst>
          </p:cNvPr>
          <p:cNvSpPr>
            <a:spLocks noGrp="1"/>
          </p:cNvSpPr>
          <p:nvPr>
            <p:ph type="title"/>
          </p:nvPr>
        </p:nvSpPr>
        <p:spPr>
          <a:xfrm>
            <a:off x="645130" y="452718"/>
            <a:ext cx="9404723" cy="1400530"/>
          </a:xfrm>
        </p:spPr>
        <p:txBody>
          <a:bodyPr/>
          <a:lstStyle/>
          <a:p>
            <a:r>
              <a:rPr lang="en-IN" b="1" u="sng" dirty="0"/>
              <a:t>Conclusion</a:t>
            </a:r>
          </a:p>
        </p:txBody>
      </p:sp>
      <p:sp>
        <p:nvSpPr>
          <p:cNvPr id="3" name="Content Placeholder 2">
            <a:extLst>
              <a:ext uri="{FF2B5EF4-FFF2-40B4-BE49-F238E27FC236}">
                <a16:creationId xmlns:a16="http://schemas.microsoft.com/office/drawing/2014/main" id="{02EB943A-44C2-EEA6-8529-844DE54A8774}"/>
              </a:ext>
            </a:extLst>
          </p:cNvPr>
          <p:cNvSpPr>
            <a:spLocks noGrp="1"/>
          </p:cNvSpPr>
          <p:nvPr>
            <p:ph idx="1"/>
          </p:nvPr>
        </p:nvSpPr>
        <p:spPr>
          <a:xfrm>
            <a:off x="988293" y="1587092"/>
            <a:ext cx="8946541" cy="4195481"/>
          </a:xfrm>
        </p:spPr>
        <p:txBody>
          <a:bodyPr>
            <a:normAutofit/>
          </a:bodyPr>
          <a:lstStyle/>
          <a:p>
            <a:r>
              <a:rPr lang="en-US" sz="2400" dirty="0"/>
              <a:t>This project will allow students to explore password security practically and ethically using a well-known tool like John the Ripper. By the end of this project, students will be able to audit password strength, understand attacker methodology, and recommend preventive measures to enhance organizational security.</a:t>
            </a:r>
            <a:endParaRPr lang="en-IN" sz="2400" dirty="0"/>
          </a:p>
        </p:txBody>
      </p:sp>
    </p:spTree>
    <p:extLst>
      <p:ext uri="{BB962C8B-B14F-4D97-AF65-F5344CB8AC3E}">
        <p14:creationId xmlns:p14="http://schemas.microsoft.com/office/powerpoint/2010/main" val="36422843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399257-E8B7-4B2B-08D5-831A400A92DC}"/>
              </a:ext>
            </a:extLst>
          </p:cNvPr>
          <p:cNvSpPr>
            <a:spLocks noGrp="1"/>
          </p:cNvSpPr>
          <p:nvPr>
            <p:ph type="title"/>
          </p:nvPr>
        </p:nvSpPr>
        <p:spPr>
          <a:xfrm>
            <a:off x="1126201" y="1696528"/>
            <a:ext cx="8825657" cy="1966823"/>
          </a:xfrm>
        </p:spPr>
        <p:txBody>
          <a:bodyPr/>
          <a:lstStyle/>
          <a:p>
            <a:r>
              <a:rPr lang="en-US" dirty="0"/>
              <a:t>                      </a:t>
            </a:r>
            <a:r>
              <a:rPr lang="en-US" sz="4400" dirty="0"/>
              <a:t>Thank You</a:t>
            </a:r>
            <a:endParaRPr lang="en-IN" sz="4400" dirty="0"/>
          </a:p>
        </p:txBody>
      </p:sp>
    </p:spTree>
    <p:extLst>
      <p:ext uri="{BB962C8B-B14F-4D97-AF65-F5344CB8AC3E}">
        <p14:creationId xmlns:p14="http://schemas.microsoft.com/office/powerpoint/2010/main" val="3316843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62E18-446E-2A7F-9076-251A7B1ADDF9}"/>
              </a:ext>
            </a:extLst>
          </p:cNvPr>
          <p:cNvSpPr>
            <a:spLocks noGrp="1"/>
          </p:cNvSpPr>
          <p:nvPr>
            <p:ph type="title"/>
          </p:nvPr>
        </p:nvSpPr>
        <p:spPr/>
        <p:txBody>
          <a:bodyPr/>
          <a:lstStyle/>
          <a:p>
            <a:r>
              <a:rPr lang="en-IN" b="1" u="sng" dirty="0"/>
              <a:t>Problem Statement </a:t>
            </a:r>
          </a:p>
        </p:txBody>
      </p:sp>
      <p:sp>
        <p:nvSpPr>
          <p:cNvPr id="3" name="Content Placeholder 2">
            <a:extLst>
              <a:ext uri="{FF2B5EF4-FFF2-40B4-BE49-F238E27FC236}">
                <a16:creationId xmlns:a16="http://schemas.microsoft.com/office/drawing/2014/main" id="{DFA5D647-A886-1870-D165-24FBC64D887F}"/>
              </a:ext>
            </a:extLst>
          </p:cNvPr>
          <p:cNvSpPr>
            <a:spLocks noGrp="1"/>
          </p:cNvSpPr>
          <p:nvPr>
            <p:ph idx="1"/>
          </p:nvPr>
        </p:nvSpPr>
        <p:spPr>
          <a:xfrm>
            <a:off x="1051554" y="1529582"/>
            <a:ext cx="8946541" cy="4195481"/>
          </a:xfrm>
        </p:spPr>
        <p:txBody>
          <a:bodyPr>
            <a:normAutofit/>
          </a:bodyPr>
          <a:lstStyle/>
          <a:p>
            <a:r>
              <a:rPr lang="en-US" sz="2400" dirty="0"/>
              <a:t>Passwords remain the most common form of user authentication. However, weak passwords, reused credentials, and poor storage practices make systems vulnerable to cyber attacks. Organizations often do not test their password strength policies or detect vulnerable hashes. This project addresses the need to ethically audit and improve password security in IT environments. </a:t>
            </a:r>
            <a:endParaRPr lang="en-IN" sz="2400" dirty="0"/>
          </a:p>
        </p:txBody>
      </p:sp>
    </p:spTree>
    <p:extLst>
      <p:ext uri="{BB962C8B-B14F-4D97-AF65-F5344CB8AC3E}">
        <p14:creationId xmlns:p14="http://schemas.microsoft.com/office/powerpoint/2010/main" val="1166498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B4DF2-84BF-461D-852C-43A2F97C0688}"/>
              </a:ext>
            </a:extLst>
          </p:cNvPr>
          <p:cNvSpPr>
            <a:spLocks noGrp="1"/>
          </p:cNvSpPr>
          <p:nvPr>
            <p:ph type="title"/>
          </p:nvPr>
        </p:nvSpPr>
        <p:spPr/>
        <p:txBody>
          <a:bodyPr/>
          <a:lstStyle/>
          <a:p>
            <a:r>
              <a:rPr lang="en-US" b="1" u="sng" dirty="0"/>
              <a:t>Introduction</a:t>
            </a:r>
            <a:endParaRPr lang="en-IN" b="1" u="sng" dirty="0"/>
          </a:p>
        </p:txBody>
      </p:sp>
      <p:sp>
        <p:nvSpPr>
          <p:cNvPr id="3" name="Content Placeholder 2">
            <a:extLst>
              <a:ext uri="{FF2B5EF4-FFF2-40B4-BE49-F238E27FC236}">
                <a16:creationId xmlns:a16="http://schemas.microsoft.com/office/drawing/2014/main" id="{3E17808F-7716-3A9C-914B-94982D02A05A}"/>
              </a:ext>
            </a:extLst>
          </p:cNvPr>
          <p:cNvSpPr>
            <a:spLocks noGrp="1"/>
          </p:cNvSpPr>
          <p:nvPr>
            <p:ph idx="1"/>
          </p:nvPr>
        </p:nvSpPr>
        <p:spPr>
          <a:xfrm>
            <a:off x="959539" y="1656103"/>
            <a:ext cx="8946541" cy="4195481"/>
          </a:xfrm>
        </p:spPr>
        <p:txBody>
          <a:bodyPr>
            <a:normAutofit/>
          </a:bodyPr>
          <a:lstStyle/>
          <a:p>
            <a:r>
              <a:rPr lang="en-US" sz="2400" dirty="0"/>
              <a:t>John the Ripper (</a:t>
            </a:r>
            <a:r>
              <a:rPr lang="en-US" sz="2400" dirty="0" err="1"/>
              <a:t>JtR</a:t>
            </a:r>
            <a:r>
              <a:rPr lang="en-US" sz="2400" dirty="0"/>
              <a:t>) is a popular open-source password-cracking tool used by security professionals to test and improve password strength. It supports a wide range of hashing algorithms and can perform fast dictionary, brute-force, and hybrid attacks. Widely used in penetration testing and digital forensics, John the Ripper helps identify weak passwords and enhance overall security posture.</a:t>
            </a:r>
            <a:endParaRPr lang="en-IN" sz="2400" dirty="0"/>
          </a:p>
        </p:txBody>
      </p:sp>
    </p:spTree>
    <p:extLst>
      <p:ext uri="{BB962C8B-B14F-4D97-AF65-F5344CB8AC3E}">
        <p14:creationId xmlns:p14="http://schemas.microsoft.com/office/powerpoint/2010/main" val="1982437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EBC4E-2985-AE34-564E-6EA3703BA2FA}"/>
              </a:ext>
            </a:extLst>
          </p:cNvPr>
          <p:cNvSpPr>
            <a:spLocks noGrp="1"/>
          </p:cNvSpPr>
          <p:nvPr>
            <p:ph type="title"/>
          </p:nvPr>
        </p:nvSpPr>
        <p:spPr/>
        <p:txBody>
          <a:bodyPr/>
          <a:lstStyle/>
          <a:p>
            <a:r>
              <a:rPr lang="en-US" b="1" u="sng" dirty="0"/>
              <a:t>Introduction</a:t>
            </a:r>
            <a:br>
              <a:rPr lang="en-US" b="1" u="sng" dirty="0"/>
            </a:br>
            <a:br>
              <a:rPr lang="en-US" b="1" u="sng" dirty="0"/>
            </a:br>
            <a:endParaRPr lang="en-IN" b="1" u="sng" dirty="0"/>
          </a:p>
        </p:txBody>
      </p:sp>
      <p:sp>
        <p:nvSpPr>
          <p:cNvPr id="4" name="Rectangle 1">
            <a:extLst>
              <a:ext uri="{FF2B5EF4-FFF2-40B4-BE49-F238E27FC236}">
                <a16:creationId xmlns:a16="http://schemas.microsoft.com/office/drawing/2014/main" id="{3D976B85-B215-437F-BB1C-3EDE065D02CA}"/>
              </a:ext>
            </a:extLst>
          </p:cNvPr>
          <p:cNvSpPr>
            <a:spLocks noGrp="1" noChangeArrowheads="1"/>
          </p:cNvSpPr>
          <p:nvPr>
            <p:ph idx="1"/>
          </p:nvPr>
        </p:nvSpPr>
        <p:spPr bwMode="auto">
          <a:xfrm>
            <a:off x="579976" y="969780"/>
            <a:ext cx="9356087"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50000"/>
              </a:lnSpc>
              <a:spcBef>
                <a:spcPct val="0"/>
              </a:spcBef>
              <a:spcAft>
                <a:spcPct val="0"/>
              </a:spcAft>
              <a:buClrTx/>
              <a:buSzTx/>
              <a:buNone/>
              <a:tabLst/>
            </a:pPr>
            <a:r>
              <a:rPr lang="en-US" altLang="en-US" sz="2400" b="1" dirty="0">
                <a:latin typeface="Arial" panose="020B0604020202020204" pitchFamily="34" charset="0"/>
              </a:rPr>
              <a:t> </a:t>
            </a:r>
            <a:r>
              <a:rPr kumimoji="0" lang="en-US" altLang="en-US" sz="2400" b="1" i="0" u="none" strike="noStrike" cap="none" normalizeH="0" baseline="0" dirty="0">
                <a:ln>
                  <a:noFill/>
                </a:ln>
                <a:solidFill>
                  <a:schemeClr val="tx1"/>
                </a:solidFill>
                <a:effectLst/>
                <a:latin typeface="Arial" panose="020B0604020202020204" pitchFamily="34" charset="0"/>
              </a:rPr>
              <a:t>Tool:</a:t>
            </a:r>
            <a:r>
              <a:rPr kumimoji="0" lang="en-US" altLang="en-US" sz="2400" b="0" i="0" u="none" strike="noStrike" cap="none" normalizeH="0" baseline="0" dirty="0">
                <a:ln>
                  <a:noFill/>
                </a:ln>
                <a:solidFill>
                  <a:schemeClr val="tx1"/>
                </a:solidFill>
                <a:effectLst/>
                <a:latin typeface="Arial" panose="020B0604020202020204" pitchFamily="34" charset="0"/>
              </a:rPr>
              <a:t> John the Ripper is a password cracking tool. </a:t>
            </a: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Users:</a:t>
            </a:r>
            <a:r>
              <a:rPr kumimoji="0" lang="en-US" altLang="en-US" sz="2400" b="0" i="0" u="none" strike="noStrike" cap="none" normalizeH="0" baseline="0" dirty="0">
                <a:ln>
                  <a:noFill/>
                </a:ln>
                <a:solidFill>
                  <a:schemeClr val="tx1"/>
                </a:solidFill>
                <a:effectLst/>
                <a:latin typeface="Arial" panose="020B0604020202020204" pitchFamily="34" charset="0"/>
              </a:rPr>
              <a:t> Used by security professionals. </a:t>
            </a: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Algorithms:</a:t>
            </a:r>
            <a:r>
              <a:rPr kumimoji="0" lang="en-US" altLang="en-US" sz="2400" b="0" i="0" u="none" strike="noStrike" cap="none" normalizeH="0" baseline="0" dirty="0">
                <a:ln>
                  <a:noFill/>
                </a:ln>
                <a:solidFill>
                  <a:schemeClr val="tx1"/>
                </a:solidFill>
                <a:effectLst/>
                <a:latin typeface="Arial" panose="020B0604020202020204" pitchFamily="34" charset="0"/>
              </a:rPr>
              <a:t> Supports multiple algorithms and attack methods. </a:t>
            </a: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Methods:</a:t>
            </a:r>
            <a:r>
              <a:rPr kumimoji="0" lang="en-US" altLang="en-US" sz="2400" b="0" i="0" u="none" strike="noStrike" cap="none" normalizeH="0" baseline="0" dirty="0">
                <a:ln>
                  <a:noFill/>
                </a:ln>
                <a:solidFill>
                  <a:schemeClr val="tx1"/>
                </a:solidFill>
                <a:effectLst/>
                <a:latin typeface="Arial" panose="020B0604020202020204" pitchFamily="34" charset="0"/>
              </a:rPr>
              <a:t> Includes brute force and rainbow table attacks. </a:t>
            </a:r>
          </a:p>
          <a:p>
            <a:pPr marL="0" marR="0" lvl="0" indent="0" algn="l" defTabSz="914400" rtl="0" eaLnBrk="0" fontAlgn="base" latinLnBrk="0" hangingPunct="0">
              <a:lnSpc>
                <a:spcPct val="150000"/>
              </a:lnSpc>
              <a:spcBef>
                <a:spcPct val="0"/>
              </a:spcBef>
              <a:spcAft>
                <a:spcPct val="0"/>
              </a:spcAft>
              <a:buClrTx/>
              <a:buSzTx/>
              <a:buNone/>
              <a:tabLst/>
            </a:pPr>
            <a:r>
              <a:rPr kumimoji="0" lang="en-US" altLang="en-US" sz="2400" b="1" i="0" u="none" strike="noStrike" cap="none" normalizeH="0" baseline="0" dirty="0">
                <a:ln>
                  <a:noFill/>
                </a:ln>
                <a:solidFill>
                  <a:schemeClr val="tx1"/>
                </a:solidFill>
                <a:effectLst/>
                <a:latin typeface="Arial" panose="020B0604020202020204" pitchFamily="34" charset="0"/>
              </a:rPr>
              <a:t> Customization:</a:t>
            </a:r>
            <a:r>
              <a:rPr kumimoji="0" lang="en-US" altLang="en-US" sz="2400" b="0" i="0" u="none" strike="noStrike" cap="none" normalizeH="0" baseline="0" dirty="0">
                <a:ln>
                  <a:noFill/>
                </a:ln>
                <a:solidFill>
                  <a:schemeClr val="tx1"/>
                </a:solidFill>
                <a:effectLst/>
                <a:latin typeface="Arial" panose="020B0604020202020204" pitchFamily="34" charset="0"/>
              </a:rPr>
              <a:t> Allows complex cracking with rules and wordlists.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397C0E1B-6685-6D1E-6485-ABAA80EBC3B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282023" y="1416170"/>
            <a:ext cx="2697192" cy="2122098"/>
          </a:xfrm>
          <a:prstGeom prst="rect">
            <a:avLst/>
          </a:prstGeom>
        </p:spPr>
      </p:pic>
    </p:spTree>
    <p:extLst>
      <p:ext uri="{BB962C8B-B14F-4D97-AF65-F5344CB8AC3E}">
        <p14:creationId xmlns:p14="http://schemas.microsoft.com/office/powerpoint/2010/main" val="1954906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84B5B-86FE-F927-F796-750D27FC2910}"/>
              </a:ext>
            </a:extLst>
          </p:cNvPr>
          <p:cNvSpPr>
            <a:spLocks noGrp="1"/>
          </p:cNvSpPr>
          <p:nvPr>
            <p:ph type="title"/>
          </p:nvPr>
        </p:nvSpPr>
        <p:spPr/>
        <p:txBody>
          <a:bodyPr/>
          <a:lstStyle/>
          <a:p>
            <a:r>
              <a:rPr lang="en-IN" b="1" u="sng" dirty="0"/>
              <a:t>Project Scope</a:t>
            </a:r>
          </a:p>
        </p:txBody>
      </p:sp>
      <p:sp>
        <p:nvSpPr>
          <p:cNvPr id="3" name="Content Placeholder 2">
            <a:extLst>
              <a:ext uri="{FF2B5EF4-FFF2-40B4-BE49-F238E27FC236}">
                <a16:creationId xmlns:a16="http://schemas.microsoft.com/office/drawing/2014/main" id="{6D252986-1CF9-173C-2023-9079B944E5E3}"/>
              </a:ext>
            </a:extLst>
          </p:cNvPr>
          <p:cNvSpPr>
            <a:spLocks noGrp="1"/>
          </p:cNvSpPr>
          <p:nvPr>
            <p:ph idx="1"/>
          </p:nvPr>
        </p:nvSpPr>
        <p:spPr>
          <a:xfrm>
            <a:off x="1011296" y="1656103"/>
            <a:ext cx="8946541" cy="4195481"/>
          </a:xfrm>
        </p:spPr>
        <p:txBody>
          <a:bodyPr/>
          <a:lstStyle/>
          <a:p>
            <a:r>
              <a:rPr lang="en-US" b="1" dirty="0"/>
              <a:t>In Scope: </a:t>
            </a:r>
          </a:p>
          <a:p>
            <a:r>
              <a:rPr lang="en-US" dirty="0"/>
              <a:t>- Use of John the Ripper in a virtual lab to crack sample password hashes.</a:t>
            </a:r>
          </a:p>
          <a:p>
            <a:r>
              <a:rPr lang="en-US" dirty="0"/>
              <a:t>- Cracking techniques: dictionary attack, brute-force, hybrid. </a:t>
            </a:r>
          </a:p>
          <a:p>
            <a:r>
              <a:rPr lang="en-US" dirty="0"/>
              <a:t>- Identifying weak vs. strong password policies. </a:t>
            </a:r>
          </a:p>
          <a:p>
            <a:pPr>
              <a:lnSpc>
                <a:spcPct val="150000"/>
              </a:lnSpc>
            </a:pPr>
            <a:r>
              <a:rPr lang="en-US" dirty="0"/>
              <a:t>- Report generation and mitigation recommendations.</a:t>
            </a:r>
          </a:p>
          <a:p>
            <a:pPr>
              <a:lnSpc>
                <a:spcPct val="150000"/>
              </a:lnSpc>
            </a:pPr>
            <a:r>
              <a:rPr lang="en-US" b="1" dirty="0"/>
              <a:t>Out of Scope: </a:t>
            </a:r>
          </a:p>
          <a:p>
            <a:r>
              <a:rPr lang="en-US" dirty="0"/>
              <a:t>- Attacking real user data or unauthorized systems.</a:t>
            </a:r>
          </a:p>
          <a:p>
            <a:r>
              <a:rPr lang="en-US" dirty="0"/>
              <a:t>- Use in non-lab or unethical environments.</a:t>
            </a:r>
            <a:endParaRPr lang="en-IN" dirty="0"/>
          </a:p>
        </p:txBody>
      </p:sp>
    </p:spTree>
    <p:extLst>
      <p:ext uri="{BB962C8B-B14F-4D97-AF65-F5344CB8AC3E}">
        <p14:creationId xmlns:p14="http://schemas.microsoft.com/office/powerpoint/2010/main" val="3767716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0277B-4859-217F-8EAF-0537AE520E77}"/>
              </a:ext>
            </a:extLst>
          </p:cNvPr>
          <p:cNvSpPr>
            <a:spLocks noGrp="1"/>
          </p:cNvSpPr>
          <p:nvPr>
            <p:ph type="title"/>
          </p:nvPr>
        </p:nvSpPr>
        <p:spPr/>
        <p:txBody>
          <a:bodyPr/>
          <a:lstStyle/>
          <a:p>
            <a:r>
              <a:rPr lang="en-IN" b="1" u="sng" dirty="0"/>
              <a:t>Tools/Technologies Required</a:t>
            </a:r>
          </a:p>
        </p:txBody>
      </p:sp>
      <p:sp>
        <p:nvSpPr>
          <p:cNvPr id="3" name="Content Placeholder 2">
            <a:extLst>
              <a:ext uri="{FF2B5EF4-FFF2-40B4-BE49-F238E27FC236}">
                <a16:creationId xmlns:a16="http://schemas.microsoft.com/office/drawing/2014/main" id="{6D842736-F4A1-07E5-290B-F81172E25AAD}"/>
              </a:ext>
            </a:extLst>
          </p:cNvPr>
          <p:cNvSpPr>
            <a:spLocks noGrp="1"/>
          </p:cNvSpPr>
          <p:nvPr>
            <p:ph idx="1"/>
          </p:nvPr>
        </p:nvSpPr>
        <p:spPr>
          <a:xfrm>
            <a:off x="1104293" y="1638850"/>
            <a:ext cx="8946541" cy="4195481"/>
          </a:xfrm>
        </p:spPr>
        <p:txBody>
          <a:bodyPr/>
          <a:lstStyle/>
          <a:p>
            <a:r>
              <a:rPr lang="en-IN" dirty="0"/>
              <a:t>John the Ripper (Community/Pro edition) </a:t>
            </a:r>
          </a:p>
          <a:p>
            <a:r>
              <a:rPr lang="en-IN" dirty="0"/>
              <a:t>Kali Linux or Ubuntu VM </a:t>
            </a:r>
          </a:p>
          <a:p>
            <a:r>
              <a:rPr lang="en-IN" dirty="0"/>
              <a:t>Sample password hash files (SHA1, MD5, DES) </a:t>
            </a:r>
          </a:p>
          <a:p>
            <a:r>
              <a:rPr lang="en-IN" dirty="0"/>
              <a:t>Wordlists (e.g., rockyou.txt) </a:t>
            </a:r>
          </a:p>
          <a:p>
            <a:r>
              <a:rPr lang="en-IN" dirty="0"/>
              <a:t>VirtualBox / VMware / Cloud Lab</a:t>
            </a:r>
          </a:p>
        </p:txBody>
      </p:sp>
    </p:spTree>
    <p:extLst>
      <p:ext uri="{BB962C8B-B14F-4D97-AF65-F5344CB8AC3E}">
        <p14:creationId xmlns:p14="http://schemas.microsoft.com/office/powerpoint/2010/main" val="2328442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3A19B-B703-52F4-D1DC-F9ABB84B8DA2}"/>
              </a:ext>
            </a:extLst>
          </p:cNvPr>
          <p:cNvSpPr>
            <a:spLocks noGrp="1"/>
          </p:cNvSpPr>
          <p:nvPr>
            <p:ph type="title"/>
          </p:nvPr>
        </p:nvSpPr>
        <p:spPr/>
        <p:txBody>
          <a:bodyPr/>
          <a:lstStyle/>
          <a:p>
            <a:r>
              <a:rPr lang="en-US" b="1" u="sng" dirty="0"/>
              <a:t>Reasons to use John The Ripper</a:t>
            </a:r>
            <a:endParaRPr lang="en-IN" b="1" u="sng" dirty="0"/>
          </a:p>
        </p:txBody>
      </p:sp>
      <p:sp>
        <p:nvSpPr>
          <p:cNvPr id="4" name="Rectangle 1">
            <a:extLst>
              <a:ext uri="{FF2B5EF4-FFF2-40B4-BE49-F238E27FC236}">
                <a16:creationId xmlns:a16="http://schemas.microsoft.com/office/drawing/2014/main" id="{6F19F3CC-6138-AD4D-6CAC-9AC4351423AB}"/>
              </a:ext>
            </a:extLst>
          </p:cNvPr>
          <p:cNvSpPr>
            <a:spLocks noGrp="1" noChangeArrowheads="1"/>
          </p:cNvSpPr>
          <p:nvPr>
            <p:ph idx="1"/>
          </p:nvPr>
        </p:nvSpPr>
        <p:spPr bwMode="auto">
          <a:xfrm>
            <a:off x="995966" y="1304129"/>
            <a:ext cx="8705012"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Supports Unix, Windows, and Kerberos.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Compatible with LDAP, MySQL, and MD4 via extra modules.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Widely used password cracking tool.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Preferred choice for penetration testers.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Available on multiple platforms.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Automatically detects password hash types.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Can crack multi-encrypted password formats.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23967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11471-A17D-301D-5ED1-CEAB55961215}"/>
              </a:ext>
            </a:extLst>
          </p:cNvPr>
          <p:cNvSpPr>
            <a:spLocks noGrp="1"/>
          </p:cNvSpPr>
          <p:nvPr>
            <p:ph type="title"/>
          </p:nvPr>
        </p:nvSpPr>
        <p:spPr/>
        <p:txBody>
          <a:bodyPr/>
          <a:lstStyle/>
          <a:p>
            <a:r>
              <a:rPr lang="en-US" b="1" u="sng" dirty="0"/>
              <a:t>Understanding Hashed Password</a:t>
            </a:r>
            <a:endParaRPr lang="en-IN" b="1" u="sng" dirty="0"/>
          </a:p>
        </p:txBody>
      </p:sp>
      <p:sp>
        <p:nvSpPr>
          <p:cNvPr id="4" name="Rectangle 1">
            <a:extLst>
              <a:ext uri="{FF2B5EF4-FFF2-40B4-BE49-F238E27FC236}">
                <a16:creationId xmlns:a16="http://schemas.microsoft.com/office/drawing/2014/main" id="{0F1198FF-A1DF-6DC4-EA03-2A9C29391463}"/>
              </a:ext>
            </a:extLst>
          </p:cNvPr>
          <p:cNvSpPr>
            <a:spLocks noGrp="1" noChangeArrowheads="1"/>
          </p:cNvSpPr>
          <p:nvPr>
            <p:ph idx="1"/>
          </p:nvPr>
        </p:nvSpPr>
        <p:spPr bwMode="auto">
          <a:xfrm>
            <a:off x="942286" y="1303963"/>
            <a:ext cx="9482083" cy="2492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Hashed password: a transformed version of a plain text password.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Hash functions convert passwords into hashes.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Password hashes are stored on servers instead of plain text.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Hashing enhances password storage security.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 Despite hashing, passwords can still be cracked.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075" name="Picture 3" descr="What is the blockchain?">
            <a:extLst>
              <a:ext uri="{FF2B5EF4-FFF2-40B4-BE49-F238E27FC236}">
                <a16:creationId xmlns:a16="http://schemas.microsoft.com/office/drawing/2014/main" id="{13BC77DC-0EE3-4F17-8928-0FE13DBF87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7118" y="3994750"/>
            <a:ext cx="668655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99136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JTR Project" id="{99397D8E-EA7C-4F83-8ECC-C2129255484D}" vid="{A6565B73-629F-4FA8-8626-73A91A85B5B8}"/>
    </a:ext>
  </a:extLst>
</a:theme>
</file>

<file path=docProps/app.xml><?xml version="1.0" encoding="utf-8"?>
<Properties xmlns="http://schemas.openxmlformats.org/officeDocument/2006/extended-properties" xmlns:vt="http://schemas.openxmlformats.org/officeDocument/2006/docPropsVTypes">
  <Template/>
  <TotalTime>299</TotalTime>
  <Words>1023</Words>
  <Application>Microsoft Office PowerPoint</Application>
  <PresentationFormat>Widescreen</PresentationFormat>
  <Paragraphs>85</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Century Gothic</vt:lpstr>
      <vt:lpstr>Wingdings</vt:lpstr>
      <vt:lpstr>Wingdings 3</vt:lpstr>
      <vt:lpstr>Ion</vt:lpstr>
      <vt:lpstr>Password Security Testing using John the Ripper  Hashed password cracking tool  </vt:lpstr>
      <vt:lpstr>Objective</vt:lpstr>
      <vt:lpstr>Problem Statement </vt:lpstr>
      <vt:lpstr>Introduction</vt:lpstr>
      <vt:lpstr>Introduction  </vt:lpstr>
      <vt:lpstr>Project Scope</vt:lpstr>
      <vt:lpstr>Tools/Technologies Required</vt:lpstr>
      <vt:lpstr>Reasons to use John The Ripper</vt:lpstr>
      <vt:lpstr>Understanding Hashed Password</vt:lpstr>
      <vt:lpstr>Understanding Hashed Password</vt:lpstr>
      <vt:lpstr>Process of Execution</vt:lpstr>
      <vt:lpstr>Generating a Hash</vt:lpstr>
      <vt:lpstr>Creating a Wordlist</vt:lpstr>
      <vt:lpstr>Cracking Process</vt:lpstr>
      <vt:lpstr>Execution   Open Kali linux and run it in the Root user.  Use  cat/etc/passwd command to display the contents of the all user accounts registered on the system.</vt:lpstr>
      <vt:lpstr>Execution   Use  cat/etc/shadow command in Linux to display the contents of the  shadow password file, which stores encrypted user passwords and other sensitive account information.  </vt:lpstr>
      <vt:lpstr>Execution   Use adduser test01 command to Create a user and give a password to it.                   I have created the user with name of test01 and its password is bunny.  And now give cp/etc/shadow ./pass.txt command , to copy the contents of shadow   passwords file to a new file named pass.txt in the current directory.  </vt:lpstr>
      <vt:lpstr>Execution   Now give cat pass.txt command to view all the content in that file.  Now delete all the content in the pass.txt file except test01 user credentials. by using nano pass.txt command you can edit the file. </vt:lpstr>
      <vt:lpstr>Execution   Give john -format=crypt pass.txt command to crack the password of the created user. It cracks the password when the password is in the wordlist file.  It cracks the password in seconds, Now the password cracking is completed.  For verification Purpose, use john --show pass.txt command , to verify whether the password is cracked or not. </vt:lpstr>
      <vt:lpstr>Benefits of the Project</vt:lpstr>
      <vt:lpstr>Deliverables</vt:lpstr>
      <vt:lpstr>Risks and Mitigation</vt:lpstr>
      <vt:lpstr>Budget/Resources Required</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Sri Puri Jagannadh Ulapalli</dc:creator>
  <cp:lastModifiedBy>Sri Puri Jagannadh Ulapalli</cp:lastModifiedBy>
  <cp:revision>18</cp:revision>
  <dcterms:created xsi:type="dcterms:W3CDTF">2025-11-14T17:41:43Z</dcterms:created>
  <dcterms:modified xsi:type="dcterms:W3CDTF">2025-11-18T10:58:04Z</dcterms:modified>
</cp:coreProperties>
</file>

<file path=docProps/thumbnail.jpeg>
</file>